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2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15BE805-57F6-4119-BC29-F48EFFFFA379}" type="datetimeFigureOut">
              <a:rPr lang="en-US" smtClean="0"/>
              <a:t>7/19/2018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9B91E-818A-4A62-B316-9419A9944E8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5BE805-57F6-4119-BC29-F48EFFFFA379}" type="datetimeFigureOut">
              <a:rPr lang="en-US" smtClean="0"/>
              <a:t>7/19/2018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9B91E-818A-4A62-B316-9419A9944E8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5BE805-57F6-4119-BC29-F48EFFFFA379}" type="datetimeFigureOut">
              <a:rPr lang="en-US" smtClean="0"/>
              <a:t>7/19/2018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9B91E-818A-4A62-B316-9419A9944E8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15BE805-57F6-4119-BC29-F48EFFFFA379}" type="datetimeFigureOut">
              <a:rPr lang="en-US" smtClean="0"/>
              <a:t>7/19/2018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89B91E-818A-4A62-B316-9419A9944E8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5BE805-57F6-4119-BC29-F48EFFFFA379}" type="datetimeFigureOut">
              <a:rPr lang="en-US" smtClean="0"/>
              <a:t>7/19/2018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89B91E-818A-4A62-B316-9419A9944E8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5BE805-57F6-4119-BC29-F48EFFFFA379}" type="datetimeFigureOut">
              <a:rPr lang="en-US" smtClean="0"/>
              <a:t>7/19/2018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89B91E-818A-4A62-B316-9419A9944E8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5BE805-57F6-4119-BC29-F48EFFFFA379}" type="datetimeFigureOut">
              <a:rPr lang="en-US" smtClean="0"/>
              <a:t>7/19/2018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89B91E-818A-4A62-B316-9419A9944E8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5BE805-57F6-4119-BC29-F48EFFFFA379}" type="datetimeFigureOut">
              <a:rPr lang="en-US" smtClean="0"/>
              <a:t>7/19/2018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89B91E-818A-4A62-B316-9419A9944E83}"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015BE805-57F6-4119-BC29-F48EFFFFA379}" type="datetimeFigureOut">
              <a:rPr lang="en-US" smtClean="0"/>
              <a:t>7/19/2018</a:t>
            </a:fld>
            <a:endParaRPr lang="en-US"/>
          </a:p>
        </p:txBody>
      </p:sp>
      <p:sp>
        <p:nvSpPr>
          <p:cNvPr id="9" name="Slide Number Placeholder 8"/>
          <p:cNvSpPr>
            <a:spLocks noGrp="1"/>
          </p:cNvSpPr>
          <p:nvPr>
            <p:ph type="sldNum" sz="quarter" idx="11"/>
          </p:nvPr>
        </p:nvSpPr>
        <p:spPr/>
        <p:txBody>
          <a:bodyPr/>
          <a:lstStyle/>
          <a:p>
            <a:fld id="{AF89B91E-818A-4A62-B316-9419A9944E83}"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5BE805-57F6-4119-BC29-F48EFFFFA379}" type="datetimeFigureOut">
              <a:rPr lang="en-US" smtClean="0"/>
              <a:t>7/19/2018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9B91E-818A-4A62-B316-9419A9944E8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5BE805-57F6-4119-BC29-F48EFFFFA379}" type="datetimeFigureOut">
              <a:rPr lang="en-US" smtClean="0"/>
              <a:t>7/19/2018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9B91E-818A-4A62-B316-9419A9944E8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F89B91E-818A-4A62-B316-9419A9944E83}"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015BE805-57F6-4119-BC29-F48EFFFFA379}" type="datetimeFigureOut">
              <a:rPr lang="en-US" smtClean="0"/>
              <a:t>7/19/2018</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85800"/>
            <a:ext cx="7772400" cy="1470025"/>
          </a:xfrm>
        </p:spPr>
        <p:txBody>
          <a:bodyPr>
            <a:normAutofit/>
          </a:bodyPr>
          <a:lstStyle/>
          <a:p>
            <a:r>
              <a:rPr lang="en-US" sz="5400" b="1" dirty="0" smtClean="0">
                <a:solidFill>
                  <a:schemeClr val="accent6">
                    <a:lumMod val="75000"/>
                  </a:schemeClr>
                </a:solidFill>
                <a:latin typeface="Times New Roman" pitchFamily="18" charset="0"/>
                <a:cs typeface="Times New Roman" pitchFamily="18" charset="0"/>
              </a:rPr>
              <a:t>Dopamine </a:t>
            </a:r>
            <a:r>
              <a:rPr lang="en-US" sz="5400" b="1" dirty="0">
                <a:solidFill>
                  <a:schemeClr val="accent6">
                    <a:lumMod val="75000"/>
                  </a:schemeClr>
                </a:solidFill>
                <a:latin typeface="Times New Roman" pitchFamily="18" charset="0"/>
                <a:cs typeface="Times New Roman" pitchFamily="18" charset="0"/>
              </a:rPr>
              <a:t>M</a:t>
            </a:r>
            <a:r>
              <a:rPr lang="en-US" sz="5400" b="1" dirty="0" smtClean="0">
                <a:solidFill>
                  <a:schemeClr val="accent6">
                    <a:lumMod val="75000"/>
                  </a:schemeClr>
                </a:solidFill>
                <a:latin typeface="Times New Roman" pitchFamily="18" charset="0"/>
                <a:cs typeface="Times New Roman" pitchFamily="18" charset="0"/>
              </a:rPr>
              <a:t>edication</a:t>
            </a:r>
            <a:endParaRPr lang="en-US" sz="5400" b="1" dirty="0">
              <a:solidFill>
                <a:schemeClr val="accent6">
                  <a:lumMod val="75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1371600" y="2514600"/>
            <a:ext cx="6400800" cy="3886200"/>
          </a:xfrm>
        </p:spPr>
        <p:txBody>
          <a:bodyPr>
            <a:normAutofit/>
          </a:bodyPr>
          <a:lstStyle/>
          <a:p>
            <a:r>
              <a:rPr lang="en-US" dirty="0" smtClean="0">
                <a:solidFill>
                  <a:schemeClr val="tx1"/>
                </a:solidFill>
                <a:latin typeface="Times New Roman" pitchFamily="18" charset="0"/>
                <a:cs typeface="Times New Roman" pitchFamily="18" charset="0"/>
              </a:rPr>
              <a:t>Mechanism of action </a:t>
            </a:r>
          </a:p>
          <a:p>
            <a:r>
              <a:rPr lang="en-US" dirty="0" smtClean="0">
                <a:solidFill>
                  <a:schemeClr val="tx1"/>
                </a:solidFill>
                <a:latin typeface="Times New Roman" pitchFamily="18" charset="0"/>
                <a:cs typeface="Times New Roman" pitchFamily="18" charset="0"/>
              </a:rPr>
              <a:t>Dosing </a:t>
            </a:r>
          </a:p>
          <a:p>
            <a:r>
              <a:rPr lang="en-US" dirty="0" smtClean="0">
                <a:solidFill>
                  <a:schemeClr val="tx1"/>
                </a:solidFill>
                <a:latin typeface="Times New Roman" pitchFamily="18" charset="0"/>
                <a:cs typeface="Times New Roman" pitchFamily="18" charset="0"/>
              </a:rPr>
              <a:t>Side effects </a:t>
            </a:r>
          </a:p>
          <a:p>
            <a:r>
              <a:rPr lang="en-US" dirty="0" smtClean="0">
                <a:solidFill>
                  <a:schemeClr val="tx1"/>
                </a:solidFill>
                <a:latin typeface="Times New Roman" pitchFamily="18" charset="0"/>
                <a:cs typeface="Times New Roman" pitchFamily="18" charset="0"/>
              </a:rPr>
              <a:t>Contraindications </a:t>
            </a:r>
          </a:p>
          <a:p>
            <a:r>
              <a:rPr lang="en-US" dirty="0" smtClean="0">
                <a:solidFill>
                  <a:schemeClr val="tx1"/>
                </a:solidFill>
                <a:latin typeface="Times New Roman" pitchFamily="18" charset="0"/>
                <a:cs typeface="Times New Roman" pitchFamily="18" charset="0"/>
              </a:rPr>
              <a:t>Nursing interventions </a:t>
            </a:r>
          </a:p>
          <a:p>
            <a:r>
              <a:rPr lang="en-US" dirty="0" smtClean="0">
                <a:solidFill>
                  <a:schemeClr val="tx1"/>
                </a:solidFill>
                <a:latin typeface="Times New Roman" pitchFamily="18" charset="0"/>
                <a:cs typeface="Times New Roman" pitchFamily="18" charset="0"/>
              </a:rPr>
              <a:t>Patient teaching </a:t>
            </a:r>
          </a:p>
          <a:p>
            <a:r>
              <a:rPr lang="en-US" dirty="0" smtClean="0">
                <a:solidFill>
                  <a:schemeClr val="tx1"/>
                </a:solidFill>
                <a:latin typeface="Times New Roman" pitchFamily="18" charset="0"/>
                <a:cs typeface="Times New Roman" pitchFamily="18" charset="0"/>
              </a:rPr>
              <a:t>Evolution </a:t>
            </a:r>
          </a:p>
          <a:p>
            <a:r>
              <a:rPr lang="en-US" dirty="0" smtClean="0">
                <a:solidFill>
                  <a:schemeClr val="tx1"/>
                </a:solidFill>
                <a:latin typeface="Times New Roman" pitchFamily="18" charset="0"/>
                <a:cs typeface="Times New Roman" pitchFamily="18" charset="0"/>
              </a:rPr>
              <a:t>Desired outcome </a:t>
            </a:r>
          </a:p>
          <a:p>
            <a:r>
              <a:rPr lang="en-US" dirty="0" smtClean="0">
                <a:solidFill>
                  <a:schemeClr val="tx1"/>
                </a:solidFill>
                <a:latin typeface="Times New Roman" pitchFamily="18" charset="0"/>
                <a:cs typeface="Times New Roman" pitchFamily="18" charset="0"/>
              </a:rPr>
              <a:t>Nursing diagnosis</a:t>
            </a:r>
            <a:endParaRPr lang="en-US"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208952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a:pPr>
            <a:r>
              <a:rPr lang="en-US" dirty="0" smtClean="0">
                <a:latin typeface="Times New Roman" pitchFamily="18" charset="0"/>
                <a:ea typeface="SimHei" pitchFamily="49" charset="-122"/>
                <a:cs typeface="Times New Roman" pitchFamily="18" charset="0"/>
              </a:rPr>
              <a:t>Mechanism of action</a:t>
            </a:r>
            <a:endParaRPr lang="en-US" dirty="0">
              <a:latin typeface="Times New Roman" pitchFamily="18" charset="0"/>
              <a:ea typeface="SimHei" pitchFamily="49" charset="-122"/>
              <a:cs typeface="Times New Roman" pitchFamily="18" charset="0"/>
            </a:endParaRPr>
          </a:p>
        </p:txBody>
      </p:sp>
      <p:sp>
        <p:nvSpPr>
          <p:cNvPr id="3" name="Content Placeholder 2"/>
          <p:cNvSpPr>
            <a:spLocks noGrp="1"/>
          </p:cNvSpPr>
          <p:nvPr>
            <p:ph idx="1"/>
          </p:nvPr>
        </p:nvSpPr>
        <p:spPr>
          <a:xfrm>
            <a:off x="457200" y="2590800"/>
            <a:ext cx="8229600" cy="4114800"/>
          </a:xfrm>
        </p:spPr>
        <p:txBody>
          <a:bodyPr>
            <a:normAutofit fontScale="92500" lnSpcReduction="10000"/>
          </a:bodyPr>
          <a:lstStyle/>
          <a:p>
            <a:pPr marL="0" indent="0" algn="ctr">
              <a:buNone/>
            </a:pPr>
            <a:r>
              <a:rPr lang="en-US" sz="2200" i="1" dirty="0" smtClean="0"/>
              <a:t>Dopamine Structure </a:t>
            </a:r>
          </a:p>
          <a:p>
            <a:pPr marL="0" indent="0" algn="ctr">
              <a:buNone/>
            </a:pPr>
            <a:endParaRPr lang="en-US" sz="2200" i="1" dirty="0" smtClean="0"/>
          </a:p>
          <a:p>
            <a:r>
              <a:rPr lang="en-US" dirty="0" smtClean="0"/>
              <a:t>Dopamine is the extrapyramidal system key transmitter in the brain, and vital in controlling blood flow within the body.</a:t>
            </a:r>
          </a:p>
          <a:p>
            <a:r>
              <a:rPr lang="en-US" dirty="0" smtClean="0"/>
              <a:t>Dopamine </a:t>
            </a:r>
            <a:r>
              <a:rPr lang="en-US" dirty="0" smtClean="0"/>
              <a:t>medication  is</a:t>
            </a:r>
            <a:r>
              <a:rPr lang="en-GB" dirty="0"/>
              <a:t> an </a:t>
            </a:r>
            <a:r>
              <a:rPr lang="en-GB" dirty="0" smtClean="0"/>
              <a:t>generic element </a:t>
            </a:r>
            <a:r>
              <a:rPr lang="en-GB" dirty="0"/>
              <a:t>of the catecholamine and </a:t>
            </a:r>
            <a:r>
              <a:rPr lang="en-GB" dirty="0" err="1"/>
              <a:t>phenethylamine</a:t>
            </a:r>
            <a:r>
              <a:rPr lang="en-GB" dirty="0"/>
              <a:t> </a:t>
            </a:r>
            <a:r>
              <a:rPr lang="en-GB" dirty="0" smtClean="0"/>
              <a:t>class that  </a:t>
            </a:r>
            <a:r>
              <a:rPr lang="en-US" dirty="0" smtClean="0"/>
              <a:t>introduces </a:t>
            </a:r>
            <a:r>
              <a:rPr lang="en-US" dirty="0" smtClean="0"/>
              <a:t>a catecholamine neurotransmitter into the  </a:t>
            </a:r>
            <a:r>
              <a:rPr lang="en-US" dirty="0" smtClean="0"/>
              <a:t>neurons </a:t>
            </a:r>
            <a:r>
              <a:rPr lang="en-US" dirty="0" smtClean="0"/>
              <a:t>of both the central and peripheral nervous </a:t>
            </a:r>
            <a:r>
              <a:rPr lang="en-US" dirty="0" smtClean="0"/>
              <a:t>systems </a:t>
            </a:r>
            <a:r>
              <a:rPr lang="en-GB" dirty="0"/>
              <a:t>("Dopamine- mechanisms of action | Australian Prescriber," </a:t>
            </a:r>
            <a:r>
              <a:rPr lang="en-GB" dirty="0" smtClean="0"/>
              <a:t>)</a:t>
            </a:r>
            <a:r>
              <a:rPr lang="en-US" dirty="0" smtClean="0"/>
              <a:t>. </a:t>
            </a:r>
          </a:p>
          <a:p>
            <a:r>
              <a:rPr lang="en-US" dirty="0"/>
              <a:t>Even though dopamine is produced naturally in the body, its medication introduces inotropic agent that assists in the increment of blood flow into body organs thus treating  conditions that occur to a person in shock that is as a result of trauma, cardiac attack, kidney and heart failures, and other severe health situations.</a:t>
            </a:r>
          </a:p>
          <a:p>
            <a:endParaRPr lang="en-US" dirty="0" smtClean="0"/>
          </a:p>
          <a:p>
            <a:pPr marL="0" indent="0">
              <a:buNone/>
            </a:pPr>
            <a:endParaRPr lang="en-US" sz="2800" dirty="0" smtClean="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066800"/>
            <a:ext cx="3733800"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508" y="1219200"/>
            <a:ext cx="3932237"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1657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2. Dosing</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755392"/>
            <a:ext cx="8229600" cy="3950208"/>
          </a:xfrm>
        </p:spPr>
        <p:txBody>
          <a:bodyPr>
            <a:normAutofit fontScale="92500" lnSpcReduction="10000"/>
          </a:bodyPr>
          <a:lstStyle/>
          <a:p>
            <a:pPr marL="0" indent="0" algn="ctr">
              <a:buNone/>
            </a:pPr>
            <a:r>
              <a:rPr lang="en-US" sz="2600" i="1" dirty="0" smtClean="0"/>
              <a:t> </a:t>
            </a:r>
            <a:endParaRPr lang="en-US" sz="2600" i="1" dirty="0" smtClean="0"/>
          </a:p>
          <a:p>
            <a:r>
              <a:rPr lang="en-US" dirty="0" smtClean="0"/>
              <a:t>The </a:t>
            </a:r>
            <a:r>
              <a:rPr lang="en-US" dirty="0" smtClean="0"/>
              <a:t>medication should be administered under specialists directives and its ideal to notify them of any allergies, prescription and over-the-counter medications you use, as well as other medical </a:t>
            </a:r>
            <a:r>
              <a:rPr lang="en-US" dirty="0" smtClean="0"/>
              <a:t>conditions  </a:t>
            </a:r>
            <a:r>
              <a:rPr lang="it-IT" dirty="0"/>
              <a:t>(Marinosci, Robertis, &amp; Piazza, 2012</a:t>
            </a:r>
            <a:r>
              <a:rPr lang="it-IT" dirty="0" smtClean="0"/>
              <a:t>,)</a:t>
            </a:r>
            <a:endParaRPr lang="en-US" dirty="0" smtClean="0"/>
          </a:p>
          <a:p>
            <a:r>
              <a:rPr lang="en-US" dirty="0" smtClean="0"/>
              <a:t>Mostly, </a:t>
            </a:r>
            <a:r>
              <a:rPr lang="en-GB" dirty="0" smtClean="0"/>
              <a:t>dopamine </a:t>
            </a:r>
            <a:r>
              <a:rPr lang="en-GB" dirty="0"/>
              <a:t>is given by intravenous </a:t>
            </a:r>
            <a:r>
              <a:rPr lang="en-GB" dirty="0" smtClean="0"/>
              <a:t>infusion in </a:t>
            </a:r>
            <a:r>
              <a:rPr lang="en-GB" dirty="0"/>
              <a:t>("Dopamine Injection: Uses, Dosage &amp; Side Effects - Drugs.com," </a:t>
            </a:r>
            <a:r>
              <a:rPr lang="en-GB" dirty="0" smtClean="0"/>
              <a:t>):</a:t>
            </a:r>
            <a:endParaRPr lang="en-GB" dirty="0"/>
          </a:p>
          <a:p>
            <a:pPr marL="857250" lvl="1" indent="-457200">
              <a:buFont typeface="Wingdings" pitchFamily="2" charset="2"/>
              <a:buChar char="Ø"/>
            </a:pPr>
            <a:r>
              <a:rPr lang="en-GB" dirty="0"/>
              <a:t>Low </a:t>
            </a:r>
            <a:r>
              <a:rPr lang="en-GB" dirty="0" smtClean="0"/>
              <a:t>dosages of: </a:t>
            </a:r>
            <a:r>
              <a:rPr lang="en-GB" dirty="0"/>
              <a:t>1 to 5 mcg/kg/minute IV to </a:t>
            </a:r>
            <a:r>
              <a:rPr lang="en-GB" dirty="0" smtClean="0"/>
              <a:t>raise urine </a:t>
            </a:r>
            <a:r>
              <a:rPr lang="en-GB" dirty="0"/>
              <a:t>output and kidney blood flow.</a:t>
            </a:r>
          </a:p>
          <a:p>
            <a:pPr marL="857250" lvl="1" indent="-457200">
              <a:buFont typeface="Wingdings" pitchFamily="2" charset="2"/>
              <a:buChar char="Ø"/>
            </a:pPr>
            <a:r>
              <a:rPr lang="en-GB" dirty="0" smtClean="0"/>
              <a:t>Medium dosages of: </a:t>
            </a:r>
            <a:r>
              <a:rPr lang="en-GB" dirty="0"/>
              <a:t>5 to 15 mcg/kg/minute IV to </a:t>
            </a:r>
            <a:r>
              <a:rPr lang="en-GB" dirty="0" smtClean="0"/>
              <a:t>improve kidney </a:t>
            </a:r>
            <a:r>
              <a:rPr lang="en-GB" dirty="0"/>
              <a:t>blood flow, cardiac output and contractility, and heart rate.</a:t>
            </a:r>
          </a:p>
          <a:p>
            <a:pPr marL="857250" lvl="1" indent="-457200">
              <a:buFont typeface="Wingdings" pitchFamily="2" charset="2"/>
              <a:buChar char="Ø"/>
            </a:pPr>
            <a:r>
              <a:rPr lang="en-GB" dirty="0"/>
              <a:t>High </a:t>
            </a:r>
            <a:r>
              <a:rPr lang="en-GB" dirty="0" smtClean="0"/>
              <a:t>dosages of : </a:t>
            </a:r>
            <a:r>
              <a:rPr lang="en-GB" dirty="0"/>
              <a:t>20 to 50 mcg/kg/minute IV to increase blood pressure and stimulate vasoconstriction;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155192"/>
            <a:ext cx="2795643" cy="1600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279016"/>
            <a:ext cx="3095625" cy="1476375"/>
          </a:xfrm>
          <a:prstGeom prst="rect">
            <a:avLst/>
          </a:prstGeom>
        </p:spPr>
      </p:pic>
    </p:spTree>
    <p:extLst>
      <p:ext uri="{BB962C8B-B14F-4D97-AF65-F5344CB8AC3E}">
        <p14:creationId xmlns:p14="http://schemas.microsoft.com/office/powerpoint/2010/main" val="2839657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latin typeface="Times New Roman" pitchFamily="18" charset="0"/>
                <a:cs typeface="Times New Roman" pitchFamily="18" charset="0"/>
              </a:rPr>
              <a:t>3. Side Effects </a:t>
            </a:r>
            <a:endParaRPr lang="en-US" sz="48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514600"/>
            <a:ext cx="8229600" cy="4191000"/>
          </a:xfrm>
        </p:spPr>
        <p:txBody>
          <a:bodyPr>
            <a:normAutofit fontScale="92500" lnSpcReduction="20000"/>
          </a:bodyPr>
          <a:lstStyle/>
          <a:p>
            <a:pPr marL="0" indent="0" algn="ctr">
              <a:buNone/>
            </a:pPr>
            <a:endParaRPr lang="en-US" sz="2600" i="1" dirty="0" smtClean="0"/>
          </a:p>
          <a:p>
            <a:r>
              <a:rPr lang="en-US" dirty="0" smtClean="0"/>
              <a:t>Some major and minor side effects of having a dopamine injection </a:t>
            </a:r>
            <a:r>
              <a:rPr lang="en-US" dirty="0" smtClean="0"/>
              <a:t>include </a:t>
            </a:r>
            <a:r>
              <a:rPr lang="en-GB" dirty="0"/>
              <a:t>(Ford &amp; Roach, </a:t>
            </a:r>
            <a:r>
              <a:rPr lang="en-GB" dirty="0" smtClean="0"/>
              <a:t>2013)</a:t>
            </a:r>
            <a:r>
              <a:rPr lang="en-US" dirty="0" smtClean="0"/>
              <a:t>: </a:t>
            </a:r>
            <a:endParaRPr lang="en-US" dirty="0" smtClean="0"/>
          </a:p>
          <a:p>
            <a:pPr marL="857250" lvl="1" indent="-457200">
              <a:buFont typeface="Wingdings" pitchFamily="2" charset="2"/>
              <a:buChar char="Ø"/>
            </a:pPr>
            <a:r>
              <a:rPr lang="en-US" dirty="0" smtClean="0"/>
              <a:t>Chest pains.</a:t>
            </a:r>
          </a:p>
          <a:p>
            <a:pPr marL="857250" lvl="1" indent="-457200">
              <a:buFont typeface="Wingdings" pitchFamily="2" charset="2"/>
              <a:buChar char="Ø"/>
            </a:pPr>
            <a:r>
              <a:rPr lang="en-US" dirty="0" smtClean="0"/>
              <a:t>Changes in heartbeats.</a:t>
            </a:r>
          </a:p>
          <a:p>
            <a:pPr marL="857250" lvl="1" indent="-457200">
              <a:buFont typeface="Wingdings" pitchFamily="2" charset="2"/>
              <a:buChar char="Ø"/>
            </a:pPr>
            <a:r>
              <a:rPr lang="en-US" dirty="0" smtClean="0"/>
              <a:t>Painful, bloody or difficult urination.</a:t>
            </a:r>
          </a:p>
          <a:p>
            <a:pPr marL="857250" lvl="1" indent="-457200">
              <a:buFont typeface="Wingdings" pitchFamily="2" charset="2"/>
              <a:buChar char="Ø"/>
            </a:pPr>
            <a:r>
              <a:rPr lang="en-US" dirty="0" smtClean="0"/>
              <a:t>Shallow or weak breathing.</a:t>
            </a:r>
          </a:p>
          <a:p>
            <a:r>
              <a:rPr lang="en-US" dirty="0" smtClean="0"/>
              <a:t>Side effects that are signs of allergic reactions and need </a:t>
            </a:r>
            <a:r>
              <a:rPr lang="en-US" dirty="0" err="1" smtClean="0"/>
              <a:t>emmediate</a:t>
            </a:r>
            <a:r>
              <a:rPr lang="en-US" dirty="0" smtClean="0"/>
              <a:t> medical care comprise </a:t>
            </a:r>
            <a:r>
              <a:rPr lang="en-US" dirty="0" smtClean="0"/>
              <a:t>of </a:t>
            </a:r>
            <a:r>
              <a:rPr lang="en-GB" dirty="0"/>
              <a:t>("Dopamine Injection: Uses, Dosage &amp; Side Effects - Drugs.com</a:t>
            </a:r>
            <a:r>
              <a:rPr lang="en-GB" dirty="0" smtClean="0"/>
              <a:t>,")</a:t>
            </a:r>
            <a:r>
              <a:rPr lang="en-US" dirty="0" smtClean="0"/>
              <a:t>:</a:t>
            </a:r>
            <a:endParaRPr lang="en-US" dirty="0" smtClean="0"/>
          </a:p>
          <a:p>
            <a:pPr marL="857250" lvl="1" indent="-457200">
              <a:buFont typeface="Wingdings" pitchFamily="2" charset="2"/>
              <a:buChar char="Ø"/>
            </a:pPr>
            <a:r>
              <a:rPr lang="en-US" dirty="0" smtClean="0"/>
              <a:t>Rashes.</a:t>
            </a:r>
          </a:p>
          <a:p>
            <a:pPr marL="857250" lvl="1" indent="-457200">
              <a:buFont typeface="Wingdings" pitchFamily="2" charset="2"/>
              <a:buChar char="Ø"/>
            </a:pPr>
            <a:r>
              <a:rPr lang="en-US" dirty="0" smtClean="0"/>
              <a:t>Difficulty in inhaling and exhaling.</a:t>
            </a:r>
          </a:p>
          <a:p>
            <a:pPr marL="857250" lvl="1" indent="-457200">
              <a:buFont typeface="Wingdings" pitchFamily="2" charset="2"/>
              <a:buChar char="Ø"/>
            </a:pPr>
            <a:r>
              <a:rPr lang="en-US" dirty="0" smtClean="0"/>
              <a:t>Facial swellings</a:t>
            </a:r>
          </a:p>
          <a:p>
            <a:pPr marL="857250" lvl="1" indent="-457200">
              <a:buFont typeface="Wingdings" pitchFamily="2" charset="2"/>
              <a:buChar char="Ø"/>
            </a:pPr>
            <a:r>
              <a:rPr lang="en-US" dirty="0" smtClean="0"/>
              <a:t>Tongue or lips swelling.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143000"/>
            <a:ext cx="7543800" cy="1600200"/>
          </a:xfrm>
          <a:prstGeom prst="rect">
            <a:avLst/>
          </a:prstGeom>
        </p:spPr>
      </p:pic>
    </p:spTree>
    <p:extLst>
      <p:ext uri="{BB962C8B-B14F-4D97-AF65-F5344CB8AC3E}">
        <p14:creationId xmlns:p14="http://schemas.microsoft.com/office/powerpoint/2010/main" val="4201302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4. </a:t>
            </a:r>
            <a:r>
              <a:rPr lang="en-US" b="1" dirty="0" smtClean="0">
                <a:solidFill>
                  <a:schemeClr val="tx1"/>
                </a:solidFill>
                <a:latin typeface="Times New Roman" pitchFamily="18" charset="0"/>
                <a:cs typeface="Times New Roman" pitchFamily="18" charset="0"/>
              </a:rPr>
              <a:t>Contraindications </a:t>
            </a:r>
            <a:endParaRPr lang="en-US" b="1" dirty="0"/>
          </a:p>
        </p:txBody>
      </p:sp>
      <p:sp>
        <p:nvSpPr>
          <p:cNvPr id="3" name="Content Placeholder 2"/>
          <p:cNvSpPr>
            <a:spLocks noGrp="1"/>
          </p:cNvSpPr>
          <p:nvPr>
            <p:ph idx="1"/>
          </p:nvPr>
        </p:nvSpPr>
        <p:spPr>
          <a:xfrm>
            <a:off x="457200" y="2514600"/>
            <a:ext cx="8229600" cy="4343400"/>
          </a:xfrm>
        </p:spPr>
        <p:txBody>
          <a:bodyPr>
            <a:normAutofit fontScale="77500" lnSpcReduction="20000"/>
          </a:bodyPr>
          <a:lstStyle/>
          <a:p>
            <a:pPr marL="0" lvl="0" indent="0" algn="ctr">
              <a:buNone/>
            </a:pPr>
            <a:r>
              <a:rPr lang="en-US" i="1" dirty="0" smtClean="0">
                <a:solidFill>
                  <a:prstClr val="black"/>
                </a:solidFill>
              </a:rPr>
              <a:t> </a:t>
            </a:r>
            <a:endParaRPr lang="en-US" i="1" dirty="0">
              <a:solidFill>
                <a:prstClr val="black"/>
              </a:solidFill>
            </a:endParaRPr>
          </a:p>
          <a:p>
            <a:r>
              <a:rPr lang="en-US" dirty="0" smtClean="0"/>
              <a:t>The reason for administering dopamine under a doctor’s instructions as well as disclosing any type medical conditions or allergies is to avoid using it on patients with </a:t>
            </a:r>
            <a:r>
              <a:rPr lang="en-US" dirty="0" err="1" smtClean="0"/>
              <a:t>pheochromocytoma</a:t>
            </a:r>
            <a:r>
              <a:rPr lang="en-US" dirty="0"/>
              <a:t> </a:t>
            </a:r>
            <a:r>
              <a:rPr lang="en-US" dirty="0" smtClean="0"/>
              <a:t>and in the presence of uncorrected ventricular fibrillation or </a:t>
            </a:r>
            <a:r>
              <a:rPr lang="en-US" dirty="0" err="1" smtClean="0"/>
              <a:t>tachyarrhythmias</a:t>
            </a:r>
            <a:r>
              <a:rPr lang="en-US" dirty="0" smtClean="0"/>
              <a:t>.</a:t>
            </a:r>
          </a:p>
          <a:p>
            <a:r>
              <a:rPr lang="en-US" dirty="0" smtClean="0"/>
              <a:t>There are various conditions contraindicated with the drug. Its therefore ideal for a </a:t>
            </a:r>
            <a:r>
              <a:rPr lang="en-US" dirty="0" smtClean="0"/>
              <a:t>patient </a:t>
            </a:r>
            <a:r>
              <a:rPr lang="en-US" dirty="0" smtClean="0"/>
              <a:t>to check with a physician for the following conditions and allergies </a:t>
            </a:r>
            <a:r>
              <a:rPr lang="en-GB" dirty="0"/>
              <a:t>(Ford &amp; Roach, 2013, </a:t>
            </a:r>
            <a:r>
              <a:rPr lang="en-GB" dirty="0" smtClean="0"/>
              <a:t>)</a:t>
            </a:r>
            <a:r>
              <a:rPr lang="en-US" dirty="0" smtClean="0"/>
              <a:t>:</a:t>
            </a:r>
            <a:endParaRPr lang="en-US" sz="3100" dirty="0" smtClean="0"/>
          </a:p>
          <a:p>
            <a:pPr lvl="1">
              <a:buFont typeface="Wingdings" pitchFamily="2" charset="2"/>
              <a:buChar char="Ø"/>
            </a:pPr>
            <a:r>
              <a:rPr lang="en-US" sz="3100" dirty="0" smtClean="0"/>
              <a:t>Acidosis</a:t>
            </a:r>
          </a:p>
          <a:p>
            <a:pPr lvl="1">
              <a:buFont typeface="Wingdings" pitchFamily="2" charset="2"/>
              <a:buChar char="Ø"/>
            </a:pPr>
            <a:r>
              <a:rPr lang="en-US" sz="3100" dirty="0" smtClean="0"/>
              <a:t>Heart Ventricle Rhythm Problem</a:t>
            </a:r>
          </a:p>
          <a:p>
            <a:pPr lvl="1">
              <a:buFont typeface="Wingdings" pitchFamily="2" charset="2"/>
              <a:buChar char="Ø"/>
            </a:pPr>
            <a:r>
              <a:rPr lang="en-US" sz="3100" dirty="0" smtClean="0"/>
              <a:t>Blockage or Closing Off of Blood Vessels</a:t>
            </a:r>
          </a:p>
          <a:p>
            <a:pPr lvl="1">
              <a:buFont typeface="Wingdings" pitchFamily="2" charset="2"/>
              <a:buChar char="Ø"/>
            </a:pPr>
            <a:r>
              <a:rPr lang="en-US" sz="3100" dirty="0" smtClean="0"/>
              <a:t>decreased oxygen in the tissues or blood</a:t>
            </a:r>
          </a:p>
          <a:p>
            <a:pPr lvl="1">
              <a:buFont typeface="Wingdings" pitchFamily="2" charset="2"/>
              <a:buChar char="Ø"/>
            </a:pPr>
            <a:r>
              <a:rPr lang="en-US" sz="3100" dirty="0" smtClean="0"/>
              <a:t>Decreased Blood Volume</a:t>
            </a:r>
          </a:p>
          <a:p>
            <a:pPr lvl="1">
              <a:buFont typeface="Wingdings" pitchFamily="2" charset="2"/>
              <a:buChar char="Ø"/>
            </a:pPr>
            <a:r>
              <a:rPr lang="en-US" sz="3100" dirty="0" smtClean="0"/>
              <a:t>Sympathomimetic Agents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1139952"/>
            <a:ext cx="5257800" cy="1600200"/>
          </a:xfrm>
          <a:prstGeom prst="rect">
            <a:avLst/>
          </a:prstGeom>
        </p:spPr>
      </p:pic>
    </p:spTree>
    <p:extLst>
      <p:ext uri="{BB962C8B-B14F-4D97-AF65-F5344CB8AC3E}">
        <p14:creationId xmlns:p14="http://schemas.microsoft.com/office/powerpoint/2010/main" val="3416961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5. </a:t>
            </a:r>
            <a:r>
              <a:rPr lang="en-US" b="1" dirty="0" smtClean="0">
                <a:solidFill>
                  <a:schemeClr val="tx1"/>
                </a:solidFill>
                <a:latin typeface="Times New Roman" pitchFamily="18" charset="0"/>
                <a:cs typeface="Times New Roman" pitchFamily="18" charset="0"/>
              </a:rPr>
              <a:t>Nursing interventions </a:t>
            </a:r>
            <a:endParaRPr lang="en-US" b="1" dirty="0"/>
          </a:p>
        </p:txBody>
      </p:sp>
      <p:sp>
        <p:nvSpPr>
          <p:cNvPr id="3" name="Content Placeholder 2"/>
          <p:cNvSpPr>
            <a:spLocks noGrp="1"/>
          </p:cNvSpPr>
          <p:nvPr>
            <p:ph idx="1"/>
          </p:nvPr>
        </p:nvSpPr>
        <p:spPr>
          <a:xfrm>
            <a:off x="457200" y="2789039"/>
            <a:ext cx="8229600" cy="3916561"/>
          </a:xfrm>
        </p:spPr>
        <p:txBody>
          <a:bodyPr>
            <a:normAutofit fontScale="92500"/>
          </a:bodyPr>
          <a:lstStyle/>
          <a:p>
            <a:pPr marL="0" lvl="0" indent="0" algn="ctr">
              <a:buNone/>
            </a:pPr>
            <a:r>
              <a:rPr lang="en-US" sz="3100" i="1" dirty="0" smtClean="0">
                <a:solidFill>
                  <a:prstClr val="black"/>
                </a:solidFill>
              </a:rPr>
              <a:t> </a:t>
            </a:r>
            <a:endParaRPr lang="en-US" sz="3100" i="1" dirty="0">
              <a:solidFill>
                <a:prstClr val="black"/>
              </a:solidFill>
            </a:endParaRPr>
          </a:p>
          <a:p>
            <a:r>
              <a:rPr lang="en-US" dirty="0" smtClean="0"/>
              <a:t>Monitor patients’ cardiac pulse, blood pressure, and exterior beats at intermissions recommended by the doctor as well as ensure </a:t>
            </a:r>
            <a:r>
              <a:rPr lang="en-US" dirty="0"/>
              <a:t>p</a:t>
            </a:r>
            <a:r>
              <a:rPr lang="en-US" dirty="0" smtClean="0"/>
              <a:t>recise measurements  essential for accurate dosage.</a:t>
            </a:r>
          </a:p>
          <a:p>
            <a:r>
              <a:rPr lang="en-US" dirty="0" smtClean="0"/>
              <a:t>Report any anomalies promptly to the doctor for considerable changes in medication: Anomalies such as  low urine flow rates without hypotension; rising tachycardia; dysrhythmias; and uneven increase in diastolic pressure.</a:t>
            </a:r>
          </a:p>
          <a:p>
            <a:r>
              <a:rPr lang="en-US" dirty="0" smtClean="0"/>
              <a:t>Observe therapeutic success of the medication as well as the progress of urine flow, additional indices of sufficient doses and perfusion of vital body </a:t>
            </a:r>
            <a:r>
              <a:rPr lang="en-US" dirty="0" smtClean="0"/>
              <a:t>parts </a:t>
            </a:r>
            <a:r>
              <a:rPr lang="en-GB" dirty="0"/>
              <a:t>(Monahan, </a:t>
            </a:r>
            <a:r>
              <a:rPr lang="en-GB" dirty="0" err="1" smtClean="0"/>
              <a:t>Neighbors</a:t>
            </a:r>
            <a:r>
              <a:rPr lang="en-GB" dirty="0" smtClean="0"/>
              <a:t>, </a:t>
            </a:r>
            <a:r>
              <a:rPr lang="en-GB" dirty="0"/>
              <a:t>Green, &amp; Swearingen, </a:t>
            </a:r>
            <a:r>
              <a:rPr lang="en-GB" dirty="0" smtClean="0"/>
              <a:t>2011)</a:t>
            </a: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1295400"/>
            <a:ext cx="5257800" cy="1722239"/>
          </a:xfrm>
          <a:prstGeom prst="rect">
            <a:avLst/>
          </a:prstGeom>
        </p:spPr>
      </p:pic>
    </p:spTree>
    <p:extLst>
      <p:ext uri="{BB962C8B-B14F-4D97-AF65-F5344CB8AC3E}">
        <p14:creationId xmlns:p14="http://schemas.microsoft.com/office/powerpoint/2010/main" val="2489888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6. </a:t>
            </a:r>
            <a:r>
              <a:rPr lang="en-US" b="1" dirty="0" smtClean="0">
                <a:solidFill>
                  <a:schemeClr val="tx1"/>
                </a:solidFill>
                <a:latin typeface="Times New Roman" pitchFamily="18" charset="0"/>
                <a:cs typeface="Times New Roman" pitchFamily="18" charset="0"/>
              </a:rPr>
              <a:t>Patient Teaching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819400"/>
            <a:ext cx="8229600" cy="3733800"/>
          </a:xfrm>
        </p:spPr>
        <p:txBody>
          <a:bodyPr>
            <a:normAutofit fontScale="92500"/>
          </a:bodyPr>
          <a:lstStyle/>
          <a:p>
            <a:pPr marL="0" lvl="0" indent="0" algn="ctr">
              <a:buNone/>
            </a:pPr>
            <a:endParaRPr lang="en-US" dirty="0" smtClean="0"/>
          </a:p>
          <a:p>
            <a:r>
              <a:rPr lang="en-US" dirty="0" smtClean="0"/>
              <a:t>Its necessary for medical practitioners to educate their patients on the facts of this medication so they an disclose all their medical histories and conditions before the drug is </a:t>
            </a:r>
            <a:r>
              <a:rPr lang="en-US" dirty="0" smtClean="0"/>
              <a:t>administered </a:t>
            </a:r>
            <a:r>
              <a:rPr lang="en-GB" dirty="0"/>
              <a:t>("</a:t>
            </a:r>
            <a:r>
              <a:rPr lang="en-GB" dirty="0" err="1"/>
              <a:t>Intropin</a:t>
            </a:r>
            <a:r>
              <a:rPr lang="en-GB" dirty="0"/>
              <a:t> (dopamine) dosing, indications, interactions, adverse effects, and more," 2018)</a:t>
            </a:r>
            <a:r>
              <a:rPr lang="en-US" dirty="0" smtClean="0"/>
              <a:t>. </a:t>
            </a:r>
            <a:endParaRPr lang="en-US" dirty="0" smtClean="0"/>
          </a:p>
          <a:p>
            <a:r>
              <a:rPr lang="en-US" dirty="0" smtClean="0"/>
              <a:t>Given the severity of inducing this drug, patients need to be notified of its side effects, contraindications, various allergic reactions, plus the</a:t>
            </a:r>
            <a:r>
              <a:rPr lang="en-US" dirty="0"/>
              <a:t> signs of </a:t>
            </a:r>
            <a:r>
              <a:rPr lang="en-US" dirty="0" smtClean="0"/>
              <a:t>any </a:t>
            </a:r>
            <a:r>
              <a:rPr lang="en-US" dirty="0"/>
              <a:t>significant </a:t>
            </a:r>
            <a:r>
              <a:rPr lang="en-US" dirty="0" smtClean="0"/>
              <a:t>reaction; from the list of side effects and allergic reactions, let the patient know the reactions that might need a physicians attention and which reactions the patient should not be worried about.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143000"/>
            <a:ext cx="5715000" cy="1905000"/>
          </a:xfrm>
          <a:prstGeom prst="rect">
            <a:avLst/>
          </a:prstGeom>
        </p:spPr>
      </p:pic>
    </p:spTree>
    <p:extLst>
      <p:ext uri="{BB962C8B-B14F-4D97-AF65-F5344CB8AC3E}">
        <p14:creationId xmlns:p14="http://schemas.microsoft.com/office/powerpoint/2010/main" val="515729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7. </a:t>
            </a:r>
            <a:r>
              <a:rPr lang="en-US" b="1" dirty="0" smtClean="0">
                <a:solidFill>
                  <a:schemeClr val="tx1"/>
                </a:solidFill>
                <a:latin typeface="Times New Roman" pitchFamily="18" charset="0"/>
                <a:cs typeface="Times New Roman" pitchFamily="18" charset="0"/>
              </a:rPr>
              <a:t>Evolution </a:t>
            </a:r>
            <a:endParaRPr lang="en-US" b="1" dirty="0"/>
          </a:p>
        </p:txBody>
      </p:sp>
      <p:sp>
        <p:nvSpPr>
          <p:cNvPr id="3" name="Content Placeholder 2"/>
          <p:cNvSpPr>
            <a:spLocks noGrp="1"/>
          </p:cNvSpPr>
          <p:nvPr>
            <p:ph idx="1"/>
          </p:nvPr>
        </p:nvSpPr>
        <p:spPr>
          <a:xfrm>
            <a:off x="457200" y="2667000"/>
            <a:ext cx="8229600" cy="3962400"/>
          </a:xfrm>
        </p:spPr>
        <p:txBody>
          <a:bodyPr>
            <a:normAutofit lnSpcReduction="10000"/>
          </a:bodyPr>
          <a:lstStyle/>
          <a:p>
            <a:pPr marL="0" indent="0" algn="ctr">
              <a:buNone/>
            </a:pPr>
            <a:endParaRPr lang="en-US" sz="2400" i="1" dirty="0" smtClean="0"/>
          </a:p>
          <a:p>
            <a:r>
              <a:rPr lang="en-US" dirty="0" smtClean="0"/>
              <a:t>Dopamine is induced in the patients body via an injection known as Dopamine Hydrochloride Injection (HCI), Which is diluted in an suitable sterilized parenteral solution ahead of the intravenous </a:t>
            </a:r>
            <a:r>
              <a:rPr lang="en-US" dirty="0" smtClean="0"/>
              <a:t>injection </a:t>
            </a:r>
            <a:r>
              <a:rPr lang="en-GB" dirty="0"/>
              <a:t>("</a:t>
            </a:r>
            <a:r>
              <a:rPr lang="en-GB" dirty="0" err="1"/>
              <a:t>Intropin</a:t>
            </a:r>
            <a:r>
              <a:rPr lang="en-GB" dirty="0"/>
              <a:t> (dopamine) dosing, indications, interactions, adverse effects, and more," 2018)</a:t>
            </a:r>
            <a:r>
              <a:rPr lang="en-US" dirty="0" smtClean="0"/>
              <a:t>.</a:t>
            </a:r>
            <a:endParaRPr lang="en-US" dirty="0" smtClean="0"/>
          </a:p>
          <a:p>
            <a:r>
              <a:rPr lang="en-US" dirty="0" smtClean="0"/>
              <a:t>The drug yields positive </a:t>
            </a:r>
            <a:r>
              <a:rPr lang="en-US" dirty="0" err="1" smtClean="0"/>
              <a:t>chronotropic</a:t>
            </a:r>
            <a:r>
              <a:rPr lang="en-US" dirty="0" smtClean="0"/>
              <a:t> and inotropic results on the myocardium, leading to faster heart rate and cardiac contractility. </a:t>
            </a:r>
          </a:p>
          <a:p>
            <a:r>
              <a:rPr lang="en-US" dirty="0" smtClean="0"/>
              <a:t>A patient indicates dopamine indication through: Poor </a:t>
            </a:r>
            <a:r>
              <a:rPr lang="en-US" dirty="0"/>
              <a:t>p</a:t>
            </a:r>
            <a:r>
              <a:rPr lang="en-US" dirty="0" smtClean="0"/>
              <a:t>erfusion of vital organs; low cardiac output and </a:t>
            </a:r>
            <a:r>
              <a:rPr lang="en-US" dirty="0" smtClean="0"/>
              <a:t>hypotension </a:t>
            </a:r>
            <a:r>
              <a:rPr lang="en-GB" dirty="0"/>
              <a:t>("</a:t>
            </a:r>
            <a:r>
              <a:rPr lang="en-GB" dirty="0" err="1"/>
              <a:t>Intropin</a:t>
            </a:r>
            <a:r>
              <a:rPr lang="en-GB" dirty="0"/>
              <a:t> (dopamine) dosing, indications, interactions, adverse effects, and more," 2018)</a:t>
            </a:r>
            <a:r>
              <a:rPr lang="en-US" dirty="0" smtClean="0"/>
              <a:t>.</a:t>
            </a:r>
            <a:endParaRPr lang="en-US" dirty="0" smtClean="0"/>
          </a:p>
          <a:p>
            <a:pPr marL="0" indent="0">
              <a:buNone/>
            </a:pPr>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1419225"/>
            <a:ext cx="3733800" cy="1524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371600"/>
            <a:ext cx="2828925" cy="1619250"/>
          </a:xfrm>
          <a:prstGeom prst="rect">
            <a:avLst/>
          </a:prstGeom>
        </p:spPr>
      </p:pic>
    </p:spTree>
    <p:extLst>
      <p:ext uri="{BB962C8B-B14F-4D97-AF65-F5344CB8AC3E}">
        <p14:creationId xmlns:p14="http://schemas.microsoft.com/office/powerpoint/2010/main" val="588344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8. </a:t>
            </a:r>
            <a:r>
              <a:rPr lang="en-US" b="1" dirty="0" smtClean="0">
                <a:solidFill>
                  <a:schemeClr val="tx1"/>
                </a:solidFill>
                <a:latin typeface="Times New Roman" pitchFamily="18" charset="0"/>
                <a:cs typeface="Times New Roman" pitchFamily="18" charset="0"/>
              </a:rPr>
              <a:t>Desired outcome </a:t>
            </a:r>
            <a:endParaRPr lang="en-US" b="1" dirty="0"/>
          </a:p>
        </p:txBody>
      </p:sp>
      <p:sp>
        <p:nvSpPr>
          <p:cNvPr id="3" name="Content Placeholder 2"/>
          <p:cNvSpPr>
            <a:spLocks noGrp="1"/>
          </p:cNvSpPr>
          <p:nvPr>
            <p:ph idx="1"/>
          </p:nvPr>
        </p:nvSpPr>
        <p:spPr>
          <a:xfrm>
            <a:off x="457200" y="2609850"/>
            <a:ext cx="8229600" cy="3943350"/>
          </a:xfrm>
        </p:spPr>
        <p:txBody>
          <a:bodyPr>
            <a:normAutofit fontScale="92500" lnSpcReduction="20000"/>
          </a:bodyPr>
          <a:lstStyle/>
          <a:p>
            <a:pPr marL="0" indent="0" algn="ctr">
              <a:buNone/>
            </a:pPr>
            <a:endParaRPr lang="en-US" sz="2600" i="1" dirty="0" smtClean="0"/>
          </a:p>
          <a:p>
            <a:r>
              <a:rPr lang="en-US" dirty="0" smtClean="0"/>
              <a:t>Depending on the dosage, dopamine medication outcomes consist </a:t>
            </a:r>
            <a:r>
              <a:rPr lang="en-US" dirty="0" smtClean="0"/>
              <a:t>of </a:t>
            </a:r>
            <a:r>
              <a:rPr lang="it-IT" dirty="0"/>
              <a:t>(Marinosci, Robertis, &amp; Piazza, </a:t>
            </a:r>
            <a:r>
              <a:rPr lang="it-IT" dirty="0" smtClean="0"/>
              <a:t>2012)</a:t>
            </a:r>
            <a:r>
              <a:rPr lang="en-US" dirty="0" smtClean="0"/>
              <a:t>: </a:t>
            </a:r>
            <a:endParaRPr lang="en-US" dirty="0" smtClean="0"/>
          </a:p>
          <a:p>
            <a:pPr marL="857250" lvl="1" indent="-457200">
              <a:buFont typeface="Wingdings" pitchFamily="2" charset="2"/>
              <a:buChar char="Ø"/>
            </a:pPr>
            <a:r>
              <a:rPr lang="en-US" dirty="0" smtClean="0"/>
              <a:t>An upsurge in sodium defecation in the kidneys</a:t>
            </a:r>
          </a:p>
          <a:p>
            <a:pPr marL="857250" lvl="1" indent="-457200">
              <a:buFont typeface="Wingdings" pitchFamily="2" charset="2"/>
              <a:buChar char="Ø"/>
            </a:pPr>
            <a:r>
              <a:rPr lang="en-US" dirty="0" smtClean="0"/>
              <a:t>A rise in urine passing.</a:t>
            </a:r>
          </a:p>
          <a:p>
            <a:pPr marL="857250" lvl="1" indent="-457200">
              <a:buFont typeface="Wingdings" pitchFamily="2" charset="2"/>
              <a:buChar char="Ø"/>
            </a:pPr>
            <a:r>
              <a:rPr lang="en-US" dirty="0"/>
              <a:t>A</a:t>
            </a:r>
            <a:r>
              <a:rPr lang="en-US" dirty="0" smtClean="0"/>
              <a:t>n increment in heart beat pace.</a:t>
            </a:r>
          </a:p>
          <a:p>
            <a:pPr marL="857250" lvl="1" indent="-457200">
              <a:buFont typeface="Wingdings" pitchFamily="2" charset="2"/>
              <a:buChar char="Ø"/>
            </a:pPr>
            <a:r>
              <a:rPr lang="en-US" dirty="0"/>
              <a:t>A</a:t>
            </a:r>
            <a:r>
              <a:rPr lang="en-US" dirty="0" smtClean="0"/>
              <a:t>n escalation in blood pressure</a:t>
            </a:r>
          </a:p>
          <a:p>
            <a:r>
              <a:rPr lang="en-US" dirty="0" smtClean="0"/>
              <a:t>When the dosage is low, it acts from one sensitive nerve system to another increasing the cardiac muscle contraction force as well as the heart beat rate, thus accelerating the patient’s blood </a:t>
            </a:r>
            <a:r>
              <a:rPr lang="en-US" dirty="0" smtClean="0"/>
              <a:t>pressure </a:t>
            </a:r>
            <a:r>
              <a:rPr lang="it-IT" dirty="0"/>
              <a:t>(Marinosci, Robertis, &amp; Piazza, </a:t>
            </a:r>
            <a:r>
              <a:rPr lang="it-IT" dirty="0" smtClean="0"/>
              <a:t>2012)</a:t>
            </a:r>
            <a:r>
              <a:rPr lang="en-US" dirty="0" smtClean="0"/>
              <a:t>.</a:t>
            </a:r>
            <a:endParaRPr lang="en-US" dirty="0" smtClean="0"/>
          </a:p>
          <a:p>
            <a:r>
              <a:rPr lang="en-US" dirty="0" smtClean="0"/>
              <a:t>Huge dosages result to vasoconstriction which escalates the blood pressure too.</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1066800"/>
            <a:ext cx="5181600" cy="1828800"/>
          </a:xfrm>
          <a:prstGeom prst="rect">
            <a:avLst/>
          </a:prstGeom>
        </p:spPr>
      </p:pic>
    </p:spTree>
    <p:extLst>
      <p:ext uri="{BB962C8B-B14F-4D97-AF65-F5344CB8AC3E}">
        <p14:creationId xmlns:p14="http://schemas.microsoft.com/office/powerpoint/2010/main" val="1917069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9. </a:t>
            </a:r>
            <a:r>
              <a:rPr lang="en-US" b="1" dirty="0" smtClean="0">
                <a:solidFill>
                  <a:schemeClr val="tx1"/>
                </a:solidFill>
                <a:latin typeface="Times New Roman" pitchFamily="18" charset="0"/>
                <a:cs typeface="Times New Roman" pitchFamily="18" charset="0"/>
              </a:rPr>
              <a:t>Nursing Diagnosis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667000"/>
            <a:ext cx="8229600" cy="3962400"/>
          </a:xfrm>
        </p:spPr>
        <p:txBody>
          <a:bodyPr>
            <a:normAutofit lnSpcReduction="10000"/>
          </a:bodyPr>
          <a:lstStyle/>
          <a:p>
            <a:pPr marL="0" indent="0" algn="ctr">
              <a:buNone/>
            </a:pPr>
            <a:endParaRPr lang="en-US" sz="2600" i="1" dirty="0" smtClean="0"/>
          </a:p>
          <a:p>
            <a:r>
              <a:rPr lang="en-US" dirty="0" smtClean="0"/>
              <a:t>Prior to the administration of the dopamine medication, potential nursing diagnosis include:</a:t>
            </a:r>
          </a:p>
          <a:p>
            <a:pPr marL="857250" lvl="1" indent="-457200">
              <a:buFont typeface="Wingdings" pitchFamily="2" charset="2"/>
              <a:buChar char="Ø"/>
            </a:pPr>
            <a:r>
              <a:rPr lang="en-US" dirty="0" smtClean="0"/>
              <a:t>Flesh tissue perfusion, ineffective associated with hostile effects of treatment.</a:t>
            </a:r>
          </a:p>
          <a:p>
            <a:pPr marL="857250" lvl="1" indent="-457200">
              <a:buFont typeface="Wingdings" pitchFamily="2" charset="2"/>
              <a:buChar char="Ø"/>
            </a:pPr>
            <a:r>
              <a:rPr lang="en-US" dirty="0" smtClean="0"/>
              <a:t>Injury threats to tissue interrelated to extravasation of medicine.</a:t>
            </a:r>
          </a:p>
          <a:p>
            <a:pPr marL="857250" lvl="1" indent="-457200">
              <a:buFont typeface="Wingdings" pitchFamily="2" charset="2"/>
              <a:buChar char="Ø"/>
            </a:pPr>
            <a:r>
              <a:rPr lang="en-US" dirty="0" smtClean="0"/>
              <a:t>Gas exchange and breathing weakened connected to insufficient cardiac output </a:t>
            </a:r>
            <a:r>
              <a:rPr lang="en-GB" dirty="0"/>
              <a:t>(Monahan, </a:t>
            </a:r>
            <a:r>
              <a:rPr lang="en-GB" dirty="0" err="1"/>
              <a:t>Neighbors</a:t>
            </a:r>
            <a:r>
              <a:rPr lang="en-GB" dirty="0"/>
              <a:t>, Green, &amp; Swearingen, </a:t>
            </a:r>
            <a:r>
              <a:rPr lang="en-GB" dirty="0" smtClean="0"/>
              <a:t>2011)</a:t>
            </a:r>
            <a:r>
              <a:rPr lang="en-US" dirty="0" smtClean="0"/>
              <a:t>.</a:t>
            </a:r>
          </a:p>
          <a:p>
            <a:r>
              <a:rPr lang="en-US" dirty="0" smtClean="0"/>
              <a:t>After the administration of dopamine, possible diagnosis include: headache;  anxiety; nausea; goose bumps, vomiting; and may be chills </a:t>
            </a:r>
            <a:r>
              <a:rPr lang="en-GB" dirty="0"/>
              <a:t>(Monahan, </a:t>
            </a:r>
            <a:r>
              <a:rPr lang="en-GB" dirty="0" err="1"/>
              <a:t>Neighbors</a:t>
            </a:r>
            <a:r>
              <a:rPr lang="en-GB" dirty="0"/>
              <a:t>, Green, &amp; Swearingen, </a:t>
            </a:r>
            <a:r>
              <a:rPr lang="en-GB" dirty="0" smtClean="0"/>
              <a:t>2011)</a:t>
            </a:r>
            <a:r>
              <a:rPr lang="en-US" dirty="0" smtClean="0"/>
              <a:t>.</a:t>
            </a:r>
          </a:p>
          <a:p>
            <a:pPr marL="0" indent="0">
              <a:buNone/>
            </a:pPr>
            <a:endParaRPr lang="en-US" dirty="0" smtClean="0"/>
          </a:p>
          <a:p>
            <a:pPr marL="0" indent="0">
              <a:buNone/>
            </a:pPr>
            <a:endParaRPr lang="en-US" dirty="0" smtClean="0"/>
          </a:p>
          <a:p>
            <a:pPr lvl="1">
              <a:buFont typeface="Wingdings" pitchFamily="2" charset="2"/>
              <a:buChar char="Ø"/>
            </a:pPr>
            <a:endParaRPr lang="en-US" dirty="0"/>
          </a:p>
          <a:p>
            <a:pPr lvl="1">
              <a:buFont typeface="Arial" pitchFamily="34" charset="0"/>
              <a:buChar char="•"/>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219200"/>
            <a:ext cx="6324600" cy="1452032"/>
          </a:xfrm>
          <a:prstGeom prst="rect">
            <a:avLst/>
          </a:prstGeom>
        </p:spPr>
      </p:pic>
    </p:spTree>
    <p:extLst>
      <p:ext uri="{BB962C8B-B14F-4D97-AF65-F5344CB8AC3E}">
        <p14:creationId xmlns:p14="http://schemas.microsoft.com/office/powerpoint/2010/main" val="2474625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References</a:t>
            </a:r>
            <a:endParaRPr lang="en-GB" dirty="0"/>
          </a:p>
        </p:txBody>
      </p:sp>
      <p:sp>
        <p:nvSpPr>
          <p:cNvPr id="3" name="Content Placeholder 2"/>
          <p:cNvSpPr>
            <a:spLocks noGrp="1"/>
          </p:cNvSpPr>
          <p:nvPr>
            <p:ph idx="1"/>
          </p:nvPr>
        </p:nvSpPr>
        <p:spPr/>
        <p:txBody>
          <a:bodyPr>
            <a:normAutofit fontScale="62500" lnSpcReduction="20000"/>
          </a:bodyPr>
          <a:lstStyle/>
          <a:p>
            <a:pPr marL="457200" indent="-457200">
              <a:lnSpc>
                <a:spcPts val="2750"/>
              </a:lnSpc>
            </a:pPr>
            <a:r>
              <a:rPr lang="en-GB" dirty="0" smtClean="0">
                <a:solidFill>
                  <a:srgbClr val="000000"/>
                </a:solidFill>
                <a:latin typeface="Times New Roman"/>
              </a:rPr>
              <a:t>Dopamine </a:t>
            </a:r>
            <a:r>
              <a:rPr lang="en-GB" dirty="0">
                <a:solidFill>
                  <a:srgbClr val="000000"/>
                </a:solidFill>
                <a:latin typeface="Times New Roman"/>
              </a:rPr>
              <a:t>Injection: Uses, Dosage &amp; Side Effects - Drugs.com. (</a:t>
            </a:r>
            <a:r>
              <a:rPr lang="en-GB" dirty="0" err="1">
                <a:solidFill>
                  <a:srgbClr val="000000"/>
                </a:solidFill>
                <a:latin typeface="Times New Roman"/>
              </a:rPr>
              <a:t>n.d.</a:t>
            </a:r>
            <a:r>
              <a:rPr lang="en-GB" dirty="0">
                <a:solidFill>
                  <a:srgbClr val="000000"/>
                </a:solidFill>
                <a:latin typeface="Times New Roman"/>
              </a:rPr>
              <a:t>). Retrieved from https://www.drugs.com/dopamine.html</a:t>
            </a:r>
          </a:p>
          <a:p>
            <a:pPr marL="457200" indent="-457200">
              <a:lnSpc>
                <a:spcPts val="2750"/>
              </a:lnSpc>
            </a:pPr>
            <a:r>
              <a:rPr lang="en-GB" dirty="0">
                <a:solidFill>
                  <a:srgbClr val="000000"/>
                </a:solidFill>
                <a:latin typeface="Times New Roman"/>
              </a:rPr>
              <a:t>Dopamine- mechanisms of action | Australian Prescriber. (</a:t>
            </a:r>
            <a:r>
              <a:rPr lang="en-GB" dirty="0" err="1">
                <a:solidFill>
                  <a:srgbClr val="000000"/>
                </a:solidFill>
                <a:latin typeface="Times New Roman"/>
              </a:rPr>
              <a:t>n.d.</a:t>
            </a:r>
            <a:r>
              <a:rPr lang="en-GB" dirty="0">
                <a:solidFill>
                  <a:srgbClr val="000000"/>
                </a:solidFill>
                <a:latin typeface="Times New Roman"/>
              </a:rPr>
              <a:t>). Retrieved from https://www.nps.org.au/australian-prescriber/articles/dopamine-mechanisms-of-action</a:t>
            </a:r>
          </a:p>
          <a:p>
            <a:pPr marL="457200" indent="-457200">
              <a:lnSpc>
                <a:spcPts val="2750"/>
              </a:lnSpc>
            </a:pPr>
            <a:r>
              <a:rPr lang="en-GB" dirty="0">
                <a:solidFill>
                  <a:srgbClr val="000000"/>
                </a:solidFill>
                <a:latin typeface="Times New Roman"/>
              </a:rPr>
              <a:t>Ford, S. M., &amp; Roach, S. S. (2013). </a:t>
            </a:r>
            <a:r>
              <a:rPr lang="en-GB" i="1" dirty="0">
                <a:solidFill>
                  <a:srgbClr val="000000"/>
                </a:solidFill>
                <a:latin typeface="Times New Roman"/>
              </a:rPr>
              <a:t>Student workbook for Roach's introductory clinical pharmacology</a:t>
            </a:r>
            <a:r>
              <a:rPr lang="en-GB" dirty="0">
                <a:solidFill>
                  <a:srgbClr val="000000"/>
                </a:solidFill>
                <a:latin typeface="Times New Roman"/>
              </a:rPr>
              <a:t>.</a:t>
            </a:r>
          </a:p>
          <a:p>
            <a:pPr marL="457200" indent="-457200">
              <a:lnSpc>
                <a:spcPts val="2750"/>
              </a:lnSpc>
            </a:pPr>
            <a:r>
              <a:rPr lang="en-GB" dirty="0" err="1">
                <a:solidFill>
                  <a:srgbClr val="000000"/>
                </a:solidFill>
                <a:latin typeface="Times New Roman"/>
              </a:rPr>
              <a:t>Intropin</a:t>
            </a:r>
            <a:r>
              <a:rPr lang="en-GB" dirty="0">
                <a:solidFill>
                  <a:srgbClr val="000000"/>
                </a:solidFill>
                <a:latin typeface="Times New Roman"/>
              </a:rPr>
              <a:t> (dopamine) dosing, indications, interactions, adverse effects, and more. (2018, March 11). Retrieved from https://reference.medscape.com/drug/intropin-dopamine-342435</a:t>
            </a:r>
          </a:p>
          <a:p>
            <a:pPr marL="457200" indent="-457200">
              <a:lnSpc>
                <a:spcPts val="2750"/>
              </a:lnSpc>
            </a:pPr>
            <a:r>
              <a:rPr lang="en-GB" dirty="0" err="1">
                <a:solidFill>
                  <a:srgbClr val="000000"/>
                </a:solidFill>
                <a:latin typeface="Times New Roman"/>
              </a:rPr>
              <a:t>Marinosci</a:t>
            </a:r>
            <a:r>
              <a:rPr lang="en-GB" dirty="0">
                <a:solidFill>
                  <a:srgbClr val="000000"/>
                </a:solidFill>
                <a:latin typeface="Times New Roman"/>
              </a:rPr>
              <a:t>, G. Z., </a:t>
            </a:r>
            <a:r>
              <a:rPr lang="en-GB" dirty="0" err="1">
                <a:solidFill>
                  <a:srgbClr val="000000"/>
                </a:solidFill>
                <a:latin typeface="Times New Roman"/>
              </a:rPr>
              <a:t>Robertis</a:t>
            </a:r>
            <a:r>
              <a:rPr lang="en-GB" dirty="0">
                <a:solidFill>
                  <a:srgbClr val="000000"/>
                </a:solidFill>
                <a:latin typeface="Times New Roman"/>
              </a:rPr>
              <a:t>, E. D., &amp; Piazza, O. (2012). Dopamine Use in Intensive Care: Are We Ready to Turn it Down?</a:t>
            </a:r>
          </a:p>
          <a:p>
            <a:pPr marL="457200" indent="-457200">
              <a:lnSpc>
                <a:spcPts val="2750"/>
              </a:lnSpc>
            </a:pPr>
            <a:r>
              <a:rPr lang="en-GB" dirty="0">
                <a:solidFill>
                  <a:srgbClr val="000000"/>
                </a:solidFill>
                <a:latin typeface="Times New Roman"/>
              </a:rPr>
              <a:t>Monahan, F. D., </a:t>
            </a:r>
            <a:r>
              <a:rPr lang="en-GB" dirty="0" err="1">
                <a:solidFill>
                  <a:srgbClr val="000000"/>
                </a:solidFill>
                <a:latin typeface="Times New Roman"/>
              </a:rPr>
              <a:t>Neighbors</a:t>
            </a:r>
            <a:r>
              <a:rPr lang="en-GB" dirty="0">
                <a:solidFill>
                  <a:srgbClr val="000000"/>
                </a:solidFill>
                <a:latin typeface="Times New Roman"/>
              </a:rPr>
              <a:t>, M., Green, C. J., &amp; Swearingen, P. L. (2011). </a:t>
            </a:r>
            <a:r>
              <a:rPr lang="en-GB" i="1" dirty="0">
                <a:solidFill>
                  <a:srgbClr val="000000"/>
                </a:solidFill>
                <a:latin typeface="Times New Roman"/>
              </a:rPr>
              <a:t>Swearingen's manual of medical-surgical nursing: A care planning resource</a:t>
            </a:r>
            <a:r>
              <a:rPr lang="en-GB" dirty="0">
                <a:solidFill>
                  <a:srgbClr val="000000"/>
                </a:solidFill>
                <a:latin typeface="Times New Roman"/>
              </a:rPr>
              <a:t>. Maryland Heights, MO: Elsevier Mosby.</a:t>
            </a:r>
          </a:p>
          <a:p>
            <a:endParaRPr lang="en-GB" dirty="0"/>
          </a:p>
        </p:txBody>
      </p:sp>
    </p:spTree>
    <p:extLst>
      <p:ext uri="{BB962C8B-B14F-4D97-AF65-F5344CB8AC3E}">
        <p14:creationId xmlns:p14="http://schemas.microsoft.com/office/powerpoint/2010/main" val="21783911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641</TotalTime>
  <Words>913</Words>
  <Application>Microsoft Office PowerPoint</Application>
  <PresentationFormat>On-screen Show (4:3)</PresentationFormat>
  <Paragraphs>84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Adjacency</vt:lpstr>
      <vt:lpstr>Dopamine Medication</vt:lpstr>
      <vt:lpstr>Mechanism of action</vt:lpstr>
      <vt:lpstr>2. Dosing</vt:lpstr>
      <vt:lpstr>3. Side Effects </vt:lpstr>
      <vt:lpstr>4. Contraindications </vt:lpstr>
      <vt:lpstr>5. Nursing interventions </vt:lpstr>
      <vt:lpstr>6. Patient Teaching </vt:lpstr>
      <vt:lpstr>7. Evolution </vt:lpstr>
      <vt:lpstr>8. Desired outcome </vt:lpstr>
      <vt:lpstr>9. Nursing Diagnosis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anto</cp:lastModifiedBy>
  <cp:revision>38</cp:revision>
  <dcterms:created xsi:type="dcterms:W3CDTF">2018-07-19T07:36:18Z</dcterms:created>
  <dcterms:modified xsi:type="dcterms:W3CDTF">2018-07-19T18:49:37Z</dcterms:modified>
</cp:coreProperties>
</file>